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8" r:id="rId2"/>
    <p:sldId id="274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96" y="1410"/>
      </p:cViewPr>
      <p:guideLst>
        <p:guide orient="horz" pos="436"/>
        <p:guide orient="horz" pos="3657"/>
        <p:guide orient="horz" pos="867"/>
        <p:guide orient="horz" pos="4156"/>
        <p:guide orient="horz" pos="3997"/>
        <p:guide orient="horz" pos="1275"/>
        <p:guide orient="horz" pos="3543"/>
        <p:guide pos="2880"/>
        <p:guide pos="363"/>
        <p:guide pos="5602"/>
        <p:guide pos="6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8F9D397A-BF37-4F20-84EC-ED443A37FCED}" type="datetime1">
              <a:rPr lang="de-DE" altLang="de-DE"/>
              <a:pPr>
                <a:defRPr/>
              </a:pPr>
              <a:t>09.01.2019</a:t>
            </a:fld>
            <a:endParaRPr lang="de-DE" alt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altLang="de-DE" noProof="0" smtClean="0"/>
              <a:t>Textmasterformate durch Klicken bearbeiten</a:t>
            </a:r>
          </a:p>
          <a:p>
            <a:pPr lvl="1"/>
            <a:r>
              <a:rPr lang="de-DE" altLang="de-DE" noProof="0" smtClean="0"/>
              <a:t>Zweite Ebene</a:t>
            </a:r>
          </a:p>
          <a:p>
            <a:pPr lvl="2"/>
            <a:r>
              <a:rPr lang="de-DE" altLang="de-DE" noProof="0" smtClean="0"/>
              <a:t>Dritte Ebene</a:t>
            </a:r>
          </a:p>
          <a:p>
            <a:pPr lvl="3"/>
            <a:r>
              <a:rPr lang="de-DE" altLang="de-DE" noProof="0" smtClean="0"/>
              <a:t>Vierte Ebene</a:t>
            </a:r>
          </a:p>
          <a:p>
            <a:pPr lvl="4"/>
            <a:r>
              <a:rPr lang="de-DE" altLang="de-DE" noProof="0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7BD82D4B-8ECF-4CE3-B5AA-D8A3E108E315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767430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ck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32385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6263" y="120650"/>
            <a:ext cx="8316912" cy="1143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 lang="de-DE"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smtClean="0"/>
              <a:t>Mastertitelformat bearbeiten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2"/>
          </p:nvPr>
        </p:nvSpPr>
        <p:spPr>
          <a:xfrm>
            <a:off x="1042988" y="2024844"/>
            <a:ext cx="7834896" cy="3599669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defRPr lang="de-DE" sz="20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998537" indent="-457200">
              <a:spcBef>
                <a:spcPts val="1200"/>
              </a:spcBef>
              <a:defRPr lang="de-DE" sz="1400" b="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de-DE" dirty="0" smtClean="0"/>
              <a:t>Text</a:t>
            </a:r>
          </a:p>
          <a:p>
            <a:pPr lvl="1"/>
            <a:r>
              <a:rPr lang="de-DE" dirty="0" smtClean="0"/>
              <a:t>Text</a:t>
            </a:r>
            <a:endParaRPr lang="de-DE" dirty="0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3"/>
          </p:nvPr>
        </p:nvSpPr>
        <p:spPr>
          <a:xfrm>
            <a:off x="572799" y="1304764"/>
            <a:ext cx="8316912" cy="3601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4"/>
          </p:nvPr>
        </p:nvSpPr>
        <p:spPr>
          <a:xfrm>
            <a:off x="496888" y="6313488"/>
            <a:ext cx="2133600" cy="365125"/>
          </a:xfrm>
        </p:spPr>
        <p:txBody>
          <a:bodyPr/>
          <a:lstStyle>
            <a:lvl1pPr>
              <a:defRPr sz="1600">
                <a:solidFill>
                  <a:srgbClr val="7F7F7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B207AC9-9D73-467E-9D13-9605C95B91D5}" type="datetime1">
              <a:rPr lang="de-DE" altLang="de-DE"/>
              <a:pPr>
                <a:defRPr/>
              </a:pPr>
              <a:t>09.01.2019</a:t>
            </a:fld>
            <a:endParaRPr lang="de-DE" alt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3124200" y="6319838"/>
            <a:ext cx="2895600" cy="365125"/>
          </a:xfrm>
        </p:spPr>
        <p:txBody>
          <a:bodyPr/>
          <a:lstStyle>
            <a:lvl1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1290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Inhalt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eck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32385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76263" y="120650"/>
            <a:ext cx="8316912" cy="1143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>
              <a:defRPr lang="de-DE"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smtClean="0"/>
              <a:t>Mastertitelformat bearbeiten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2"/>
          </p:nvPr>
        </p:nvSpPr>
        <p:spPr>
          <a:xfrm>
            <a:off x="576263" y="2024844"/>
            <a:ext cx="3635697" cy="3599669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defRPr lang="de-DE" sz="2000" b="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998537" indent="-457200">
              <a:defRPr lang="de-DE" sz="1400" b="0" kern="1200" dirty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</a:lstStyle>
          <a:p>
            <a:pPr lvl="0"/>
            <a:r>
              <a:rPr lang="de-DE" dirty="0" smtClean="0"/>
              <a:t>Text</a:t>
            </a:r>
          </a:p>
          <a:p>
            <a:pPr lvl="1"/>
            <a:r>
              <a:rPr lang="de-DE" dirty="0" smtClean="0"/>
              <a:t>Text</a:t>
            </a:r>
            <a:endParaRPr lang="de-DE" dirty="0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3"/>
          </p:nvPr>
        </p:nvSpPr>
        <p:spPr>
          <a:xfrm>
            <a:off x="572799" y="1304764"/>
            <a:ext cx="8316912" cy="3601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4"/>
          </p:nvPr>
        </p:nvSpPr>
        <p:spPr>
          <a:xfrm>
            <a:off x="4572000" y="2024063"/>
            <a:ext cx="4321175" cy="36004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pPr lvl="0"/>
            <a:endParaRPr lang="de-DE" noProof="0" dirty="0"/>
          </a:p>
        </p:txBody>
      </p:sp>
      <p:sp>
        <p:nvSpPr>
          <p:cNvPr id="8" name="Datumsplatzhalter 3"/>
          <p:cNvSpPr>
            <a:spLocks noGrp="1"/>
          </p:cNvSpPr>
          <p:nvPr>
            <p:ph type="dt" sz="half" idx="15"/>
          </p:nvPr>
        </p:nvSpPr>
        <p:spPr>
          <a:xfrm>
            <a:off x="496888" y="6345238"/>
            <a:ext cx="2133600" cy="365125"/>
          </a:xfrm>
        </p:spPr>
        <p:txBody>
          <a:bodyPr/>
          <a:lstStyle>
            <a:lvl1pPr>
              <a:defRPr sz="1600">
                <a:solidFill>
                  <a:srgbClr val="7F7F7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0BD5B48-772A-4975-BDA7-3D1D9123AF35}" type="datetime1">
              <a:rPr lang="de-DE" altLang="de-DE"/>
              <a:pPr>
                <a:defRPr/>
              </a:pPr>
              <a:t>09.01.2019</a:t>
            </a:fld>
            <a:endParaRPr lang="de-DE" alt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16"/>
          </p:nvPr>
        </p:nvSpPr>
        <p:spPr>
          <a:xfrm>
            <a:off x="3124200" y="6335713"/>
            <a:ext cx="2895600" cy="365125"/>
          </a:xfrm>
        </p:spPr>
        <p:txBody>
          <a:bodyPr/>
          <a:lstStyle>
            <a:lvl1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3172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eck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323850" cy="138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71343" y="161518"/>
            <a:ext cx="8321831" cy="1061263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algn="l"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 smtClean="0"/>
              <a:t>Titel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76263" y="6345238"/>
            <a:ext cx="5903949" cy="39604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/>
          </p:nvPr>
        </p:nvSpPr>
        <p:spPr>
          <a:xfrm>
            <a:off x="565900" y="1376363"/>
            <a:ext cx="8327275" cy="42481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28886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575167" y="5607466"/>
            <a:ext cx="5903949" cy="39604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0"/>
          </p:nvPr>
        </p:nvSpPr>
        <p:spPr>
          <a:xfrm>
            <a:off x="565900" y="1"/>
            <a:ext cx="8327275" cy="515719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906850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usanne\Desktop\Logo_Unfallhilfe_Claim_4c.jp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5853113"/>
            <a:ext cx="21590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umsplatzhalter 1"/>
          <p:cNvSpPr>
            <a:spLocks noGrp="1"/>
          </p:cNvSpPr>
          <p:nvPr>
            <p:ph type="dt" sz="half" idx="2"/>
          </p:nvPr>
        </p:nvSpPr>
        <p:spPr>
          <a:xfrm>
            <a:off x="457200" y="63404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3A2427E7-A5B4-474B-9D86-B88F6352CDBA}" type="datetime1">
              <a:rPr lang="de-DE" altLang="de-DE"/>
              <a:pPr>
                <a:defRPr/>
              </a:pPr>
              <a:t>09.01.2019</a:t>
            </a:fld>
            <a:endParaRPr lang="de-DE" alt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124200" y="63404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timing>
    <p:tnLst>
      <p:par>
        <p:cTn id="1" dur="indefinite" restart="never" nodeType="tmRoot"/>
      </p:par>
    </p:tn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itchFamily="34" charset="0"/>
          <a:ea typeface="ＭＳ Ｐゴシック" charset="-128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ＭＳ Ｐゴシック" charset="-128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ＭＳ Ｐゴシック" charset="-128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ＭＳ Ｐゴシック" charset="-128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ＭＳ Ｐゴシック" charset="-128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ＭＳ Ｐゴシック" charset="-128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6.xml"/><Relationship Id="rId5" Type="http://schemas.openxmlformats.org/officeDocument/2006/relationships/slide" Target="slide17.xml"/><Relationship Id="rId4" Type="http://schemas.openxmlformats.org/officeDocument/2006/relationships/slide" Target="slide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slide" Target="slide14.xml"/><Relationship Id="rId4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slide" Target="slide16.xml"/><Relationship Id="rId4" Type="http://schemas.openxmlformats.org/officeDocument/2006/relationships/slide" Target="slide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bildungunderziehung@johanniter.de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6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0" y="2624902"/>
            <a:ext cx="9144000" cy="216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146" name="Titel 1"/>
          <p:cNvSpPr>
            <a:spLocks noGrp="1"/>
          </p:cNvSpPr>
          <p:nvPr>
            <p:ph type="ctrTitle"/>
          </p:nvPr>
        </p:nvSpPr>
        <p:spPr bwMode="auto">
          <a:xfrm>
            <a:off x="571500" y="161925"/>
            <a:ext cx="8321675" cy="106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</a:p>
        </p:txBody>
      </p:sp>
      <p:pic>
        <p:nvPicPr>
          <p:cNvPr id="6148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K:\Bildung und Erziehung\Allgemein\Organisation\BAGEH\HLW\App\Graphiken\HLW Prüfen.png" title="Prüf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2973065"/>
            <a:ext cx="1892300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K:\Bildung und Erziehung\Allgemein\Organisation\BAGEH\HLW\App\Graphiken\HLW Drücke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6481" y="2991321"/>
            <a:ext cx="1951038" cy="1427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7" descr="K:\Bildung und Erziehung\Allgemein\Organisation\BAGEH\HLW\App\Graphiken\HLW Beatme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9280" y="2994496"/>
            <a:ext cx="1951038" cy="1420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Drücken Sie fest und schnell auf seine Brust – mindestens 2 mal pro Sekunde. Wir machen das jetzt 30mal hintereinander. Lassen Sie den Brustkorb zwischen den Herzdruckmassagen vollständig hochkommen. Zählen Sie laut </a:t>
            </a:r>
            <a:r>
              <a:rPr lang="de-DE" altLang="de-DE" dirty="0" smtClean="0">
                <a:latin typeface="Arial" charset="0"/>
                <a:ea typeface="ＭＳ Ｐゴシック" charset="-128"/>
                <a:cs typeface="Arial" charset="0"/>
              </a:rPr>
              <a:t>mit, </a:t>
            </a:r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damit wir es richtig machen.</a:t>
            </a: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Herzdruckmassage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pic>
        <p:nvPicPr>
          <p:cNvPr id="7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lipse 7">
            <a:hlinkClick r:id="rId3" action="ppaction://hlinksldjump"/>
          </p:cNvPr>
          <p:cNvSpPr/>
          <p:nvPr/>
        </p:nvSpPr>
        <p:spPr>
          <a:xfrm>
            <a:off x="4878000" y="4860000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100" dirty="0" smtClean="0"/>
              <a:t>weiter</a:t>
            </a:r>
            <a:endParaRPr lang="de-AT" sz="1100" dirty="0"/>
          </a:p>
        </p:txBody>
      </p:sp>
      <p:sp>
        <p:nvSpPr>
          <p:cNvPr id="17" name="Ellipse 16">
            <a:hlinkClick r:id="rId4" action="ppaction://hlinksldjump"/>
          </p:cNvPr>
          <p:cNvSpPr/>
          <p:nvPr/>
        </p:nvSpPr>
        <p:spPr>
          <a:xfrm>
            <a:off x="3600000" y="4860000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sz="1100" dirty="0" smtClean="0"/>
              <a:t>Rettung da</a:t>
            </a:r>
            <a:endParaRPr lang="de-AT" sz="1100" dirty="0"/>
          </a:p>
        </p:txBody>
      </p:sp>
      <p:sp>
        <p:nvSpPr>
          <p:cNvPr id="18" name="Ellipse 17">
            <a:hlinkClick r:id="rId5" action="ppaction://hlinksldjump"/>
          </p:cNvPr>
          <p:cNvSpPr/>
          <p:nvPr/>
        </p:nvSpPr>
        <p:spPr>
          <a:xfrm>
            <a:off x="2322000" y="4860000"/>
            <a:ext cx="936104" cy="936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/>
            <a:r>
              <a:rPr lang="de-AT" sz="1100" dirty="0" smtClean="0"/>
              <a:t>Zuspruch Rettung</a:t>
            </a:r>
            <a:endParaRPr lang="de-AT" sz="1100" dirty="0"/>
          </a:p>
        </p:txBody>
      </p:sp>
      <p:sp>
        <p:nvSpPr>
          <p:cNvPr id="19" name="Ellipse 18">
            <a:hlinkClick r:id="rId6" action="ppaction://hlinksldjump"/>
          </p:cNvPr>
          <p:cNvSpPr/>
          <p:nvPr/>
        </p:nvSpPr>
        <p:spPr>
          <a:xfrm>
            <a:off x="1042988" y="4860000"/>
            <a:ext cx="936104" cy="936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sz="1100" dirty="0" smtClean="0"/>
              <a:t>Zuspruch  Motivation</a:t>
            </a:r>
            <a:endParaRPr lang="de-AT" sz="1100" dirty="0"/>
          </a:p>
        </p:txBody>
      </p:sp>
    </p:spTree>
    <p:extLst>
      <p:ext uri="{BB962C8B-B14F-4D97-AF65-F5344CB8AC3E}">
        <p14:creationId xmlns:p14="http://schemas.microsoft.com/office/powerpoint/2010/main" val="41274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de-AT" dirty="0"/>
              <a:t>Legen Sie jetzt Ihre Hand an seine Stirn und Ihre andere Hand an seinen Unterkiefer, überstrecken Sie den Kopf nun nach hinten.</a:t>
            </a:r>
          </a:p>
          <a:p>
            <a:r>
              <a:rPr lang="de-AT" dirty="0"/>
              <a:t>Halten Sie mit Daumen und Zeigefinger seine Nase zu</a:t>
            </a:r>
          </a:p>
          <a:p>
            <a:r>
              <a:rPr lang="de-AT" dirty="0"/>
              <a:t>Umschließen Sie den Mund des Patienten vollständig mit Ihrem Mund und beatmen Sie</a:t>
            </a:r>
            <a:br>
              <a:rPr lang="de-AT" dirty="0"/>
            </a:br>
            <a:r>
              <a:rPr lang="de-AT" dirty="0"/>
              <a:t>2 mal normal in die Lungen für jeweils</a:t>
            </a:r>
            <a:br>
              <a:rPr lang="de-AT" dirty="0"/>
            </a:br>
            <a:r>
              <a:rPr lang="de-AT" dirty="0"/>
              <a:t>ca. 1 Sekunde. Der Brustkorb sollte sich mit jeder Beatmung heben.</a:t>
            </a: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Beatmung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pic>
        <p:nvPicPr>
          <p:cNvPr id="7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lipse 7">
            <a:hlinkClick r:id="rId3" action="ppaction://hlinksldjump"/>
          </p:cNvPr>
          <p:cNvSpPr/>
          <p:nvPr/>
        </p:nvSpPr>
        <p:spPr>
          <a:xfrm>
            <a:off x="3600000" y="4860000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sz="1100" dirty="0" smtClean="0"/>
              <a:t>weiter</a:t>
            </a:r>
            <a:endParaRPr lang="de-AT" sz="1100" dirty="0"/>
          </a:p>
        </p:txBody>
      </p:sp>
      <p:sp>
        <p:nvSpPr>
          <p:cNvPr id="9" name="Ellipse 8">
            <a:hlinkClick r:id="rId4" action="ppaction://hlinksldjump"/>
          </p:cNvPr>
          <p:cNvSpPr/>
          <p:nvPr/>
        </p:nvSpPr>
        <p:spPr>
          <a:xfrm>
            <a:off x="1042988" y="4860000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sz="1100" dirty="0" smtClean="0"/>
              <a:t>Verweigert Beatmung</a:t>
            </a:r>
            <a:endParaRPr lang="de-AT" sz="1100" dirty="0"/>
          </a:p>
        </p:txBody>
      </p:sp>
    </p:spTree>
    <p:extLst>
      <p:ext uri="{BB962C8B-B14F-4D97-AF65-F5344CB8AC3E}">
        <p14:creationId xmlns:p14="http://schemas.microsoft.com/office/powerpoint/2010/main" val="41274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de-AT" dirty="0"/>
              <a:t>Können Sie fühlen, dass Luft ein- und ausströmt?</a:t>
            </a:r>
          </a:p>
          <a:p>
            <a:r>
              <a:rPr lang="de-AT" dirty="0"/>
              <a:t>Von jetzt an machen Sie 30 Herzdruckmassagen, dann 2 Beatmungen, 30 Herzdruckmassagen, dann 2 Beatmungen</a:t>
            </a: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Beatmung fühlen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pic>
        <p:nvPicPr>
          <p:cNvPr id="7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lipse 7">
            <a:hlinkClick r:id="rId3" action="ppaction://hlinksldjump"/>
          </p:cNvPr>
          <p:cNvSpPr/>
          <p:nvPr/>
        </p:nvSpPr>
        <p:spPr>
          <a:xfrm>
            <a:off x="3600000" y="4860000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sz="1100" dirty="0" smtClean="0"/>
              <a:t>weiter</a:t>
            </a:r>
            <a:endParaRPr lang="de-AT" sz="1100" dirty="0"/>
          </a:p>
        </p:txBody>
      </p:sp>
      <p:sp>
        <p:nvSpPr>
          <p:cNvPr id="9" name="Ellipse 8">
            <a:hlinkClick r:id="rId4" action="ppaction://hlinksldjump"/>
          </p:cNvPr>
          <p:cNvSpPr/>
          <p:nvPr/>
        </p:nvSpPr>
        <p:spPr>
          <a:xfrm>
            <a:off x="1044000" y="4860000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sz="1100" dirty="0" smtClean="0"/>
              <a:t>Rettung da</a:t>
            </a:r>
            <a:endParaRPr lang="de-AT" sz="1100" dirty="0"/>
          </a:p>
        </p:txBody>
      </p:sp>
      <p:sp>
        <p:nvSpPr>
          <p:cNvPr id="11" name="Ellipse 10">
            <a:hlinkClick r:id="rId5" action="ppaction://hlinksldjump"/>
          </p:cNvPr>
          <p:cNvSpPr/>
          <p:nvPr/>
        </p:nvSpPr>
        <p:spPr>
          <a:xfrm>
            <a:off x="2322000" y="4860000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sz="1100" dirty="0" smtClean="0"/>
              <a:t>Verweigert Beatmung</a:t>
            </a:r>
            <a:endParaRPr lang="de-AT" sz="1100" dirty="0"/>
          </a:p>
        </p:txBody>
      </p:sp>
    </p:spTree>
    <p:extLst>
      <p:ext uri="{BB962C8B-B14F-4D97-AF65-F5344CB8AC3E}">
        <p14:creationId xmlns:p14="http://schemas.microsoft.com/office/powerpoint/2010/main" val="41274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de-AT" dirty="0"/>
              <a:t>Machen Sie immer </a:t>
            </a:r>
            <a:r>
              <a:rPr lang="de-AT" dirty="0" smtClean="0"/>
              <a:t>weiter, </a:t>
            </a:r>
            <a:r>
              <a:rPr lang="de-AT" dirty="0"/>
              <a:t>geben Sie nicht auf. Dies hält den Kreislauf aufrecht bis die Rettungskräfte eintreffen.</a:t>
            </a:r>
          </a:p>
          <a:p>
            <a:r>
              <a:rPr lang="de-AT" dirty="0"/>
              <a:t>Ist ein anderer Helfer dort, der Sie ablösen kann (abwechselnd)?</a:t>
            </a:r>
          </a:p>
          <a:p>
            <a:r>
              <a:rPr lang="de-AT" dirty="0"/>
              <a:t>Sagen Sie mir Bescheid, wenn die Rettungskräfte bei Ihnen sind oder wenn sich irgendetwas ändert. </a:t>
            </a:r>
          </a:p>
          <a:p>
            <a:endParaRPr lang="de-AT" dirty="0"/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HLW fortsetzen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pic>
        <p:nvPicPr>
          <p:cNvPr id="7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lipse 7">
            <a:hlinkClick r:id="rId3" action="ppaction://hlinksldjump"/>
          </p:cNvPr>
          <p:cNvSpPr/>
          <p:nvPr/>
        </p:nvSpPr>
        <p:spPr>
          <a:xfrm>
            <a:off x="3600000" y="4860000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sz="1100" dirty="0" smtClean="0"/>
              <a:t>Rettung da</a:t>
            </a:r>
            <a:endParaRPr lang="de-AT" sz="1100" dirty="0"/>
          </a:p>
        </p:txBody>
      </p:sp>
      <p:sp>
        <p:nvSpPr>
          <p:cNvPr id="9" name="Ellipse 8">
            <a:hlinkClick r:id="rId4" action="ppaction://hlinksldjump"/>
          </p:cNvPr>
          <p:cNvSpPr/>
          <p:nvPr/>
        </p:nvSpPr>
        <p:spPr>
          <a:xfrm>
            <a:off x="2322000" y="4860000"/>
            <a:ext cx="936104" cy="936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/>
            <a:r>
              <a:rPr lang="de-AT" sz="1100" dirty="0" smtClean="0"/>
              <a:t>Zuspruch Rettung</a:t>
            </a:r>
            <a:endParaRPr lang="de-AT" sz="1100" dirty="0"/>
          </a:p>
        </p:txBody>
      </p:sp>
      <p:sp>
        <p:nvSpPr>
          <p:cNvPr id="11" name="Ellipse 10">
            <a:hlinkClick r:id="rId5" action="ppaction://hlinksldjump"/>
          </p:cNvPr>
          <p:cNvSpPr/>
          <p:nvPr/>
        </p:nvSpPr>
        <p:spPr>
          <a:xfrm>
            <a:off x="1042988" y="4860000"/>
            <a:ext cx="936104" cy="936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sz="1100" dirty="0" smtClean="0"/>
              <a:t>Zuspruch  Motivation</a:t>
            </a:r>
            <a:endParaRPr lang="de-AT" sz="1100" dirty="0"/>
          </a:p>
        </p:txBody>
      </p:sp>
    </p:spTree>
    <p:extLst>
      <p:ext uri="{BB962C8B-B14F-4D97-AF65-F5344CB8AC3E}">
        <p14:creationId xmlns:p14="http://schemas.microsoft.com/office/powerpoint/2010/main" val="41274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de-AT" dirty="0"/>
              <a:t>Machen Sie immer weiter mit der Herzdruckmassage! Geben Sie nicht auf! Dies hält den Kreislauf aufrecht, bis die Rettungskräfte eintreffen.</a:t>
            </a:r>
          </a:p>
          <a:p>
            <a:r>
              <a:rPr lang="de-AT" dirty="0"/>
              <a:t>Sagen Sie mir Bescheid, wenn sich irgendetwas ändert. </a:t>
            </a:r>
          </a:p>
          <a:p>
            <a:r>
              <a:rPr lang="de-AT" dirty="0"/>
              <a:t>Wir werden gemeinsam wieder zu zählen beginnen.</a:t>
            </a: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Verweigert Beatmung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pic>
        <p:nvPicPr>
          <p:cNvPr id="7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lipse 7">
            <a:hlinkClick r:id="rId3" action="ppaction://hlinksldjump"/>
          </p:cNvPr>
          <p:cNvSpPr/>
          <p:nvPr/>
        </p:nvSpPr>
        <p:spPr>
          <a:xfrm>
            <a:off x="1042988" y="4858214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dirty="0" smtClean="0"/>
              <a:t>weiter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274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de-AT" dirty="0"/>
              <a:t>Die Kollegen sind nun da und kümmern sich um den Patienten. Ich werde jetzt auflegen, Sie haben das hervorragend gemacht</a:t>
            </a:r>
          </a:p>
          <a:p>
            <a:r>
              <a:rPr lang="de-AT" dirty="0"/>
              <a:t>Vielen Dank, auf Wiederhören.</a:t>
            </a: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Rettungsdienst eingetroffen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pic>
        <p:nvPicPr>
          <p:cNvPr id="7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lipse 7">
            <a:hlinkClick r:id="rId3" action="ppaction://hlinksldjump"/>
          </p:cNvPr>
          <p:cNvSpPr/>
          <p:nvPr/>
        </p:nvSpPr>
        <p:spPr>
          <a:xfrm>
            <a:off x="1042988" y="4860000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dirty="0" smtClean="0"/>
              <a:t>weiter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274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de-AT" dirty="0"/>
              <a:t>Machen Sie immer weiter (mit der Herzdruckmassage)! Geben Sie nicht auf! Dies hält den Kreislauf aufrecht, bis die Rettungskräfte </a:t>
            </a:r>
            <a:r>
              <a:rPr lang="de-AT" dirty="0" smtClean="0"/>
              <a:t>eintreffen!</a:t>
            </a:r>
          </a:p>
          <a:p>
            <a:endParaRPr lang="de-AT" sz="1800" dirty="0" smtClean="0"/>
          </a:p>
          <a:p>
            <a:endParaRPr lang="de-AT" sz="1800" dirty="0"/>
          </a:p>
          <a:p>
            <a:r>
              <a:rPr lang="de-AT" dirty="0"/>
              <a:t>Sie machen das hervorragend! Hören Sie nicht auf</a:t>
            </a:r>
            <a:r>
              <a:rPr lang="de-AT" dirty="0" smtClean="0"/>
              <a:t>!</a:t>
            </a:r>
          </a:p>
          <a:p>
            <a:endParaRPr lang="de-AT" sz="1800" dirty="0" smtClean="0"/>
          </a:p>
          <a:p>
            <a:endParaRPr lang="de-AT" sz="1800" dirty="0"/>
          </a:p>
          <a:p>
            <a:r>
              <a:rPr lang="de-AT" dirty="0"/>
              <a:t>Sie sind eine großartige Hilfe! Bitte machen Sie weiter!</a:t>
            </a: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Zuspruch Motivation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pic>
        <p:nvPicPr>
          <p:cNvPr id="7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lipse 7"/>
          <p:cNvSpPr/>
          <p:nvPr/>
        </p:nvSpPr>
        <p:spPr>
          <a:xfrm>
            <a:off x="7560000" y="3852000"/>
            <a:ext cx="612000" cy="61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AT" sz="1100" dirty="0" smtClean="0"/>
              <a:t>Gesagt</a:t>
            </a:r>
            <a:endParaRPr lang="de-AT" sz="1100" dirty="0"/>
          </a:p>
        </p:txBody>
      </p:sp>
      <p:sp>
        <p:nvSpPr>
          <p:cNvPr id="9" name="Ellipse 8"/>
          <p:cNvSpPr>
            <a:spLocks/>
          </p:cNvSpPr>
          <p:nvPr/>
        </p:nvSpPr>
        <p:spPr>
          <a:xfrm>
            <a:off x="7560000" y="2700000"/>
            <a:ext cx="612000" cy="61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AT" sz="1100" dirty="0" smtClean="0"/>
              <a:t>Gesagt</a:t>
            </a:r>
            <a:endParaRPr lang="de-AT" sz="1100" dirty="0"/>
          </a:p>
        </p:txBody>
      </p:sp>
      <p:sp>
        <p:nvSpPr>
          <p:cNvPr id="11" name="Ellipse 10"/>
          <p:cNvSpPr>
            <a:spLocks noChangeAspect="1"/>
          </p:cNvSpPr>
          <p:nvPr/>
        </p:nvSpPr>
        <p:spPr>
          <a:xfrm>
            <a:off x="7560000" y="5004000"/>
            <a:ext cx="612000" cy="61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AT" sz="1100" dirty="0" smtClean="0"/>
              <a:t>Gesagt</a:t>
            </a:r>
            <a:endParaRPr lang="de-AT" sz="1200" dirty="0"/>
          </a:p>
        </p:txBody>
      </p:sp>
      <p:sp>
        <p:nvSpPr>
          <p:cNvPr id="12" name="Ellipse 11">
            <a:hlinkClick r:id="" action="ppaction://hlinkshowjump?jump=lastslideviewed"/>
          </p:cNvPr>
          <p:cNvSpPr/>
          <p:nvPr/>
        </p:nvSpPr>
        <p:spPr>
          <a:xfrm>
            <a:off x="1044000" y="5076000"/>
            <a:ext cx="720000" cy="7200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AT" sz="1100" dirty="0" smtClean="0">
                <a:solidFill>
                  <a:schemeClr val="tx1"/>
                </a:solidFill>
              </a:rPr>
              <a:t>Zurück</a:t>
            </a:r>
            <a:endParaRPr lang="de-AT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41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de-AT" dirty="0"/>
              <a:t>Der Rettungsdienst ist schon verständigt. Es kommen 2 Fahrzeuge. </a:t>
            </a:r>
            <a:endParaRPr lang="de-AT" dirty="0" smtClean="0"/>
          </a:p>
          <a:p>
            <a:endParaRPr lang="de-AT" sz="1800" dirty="0"/>
          </a:p>
          <a:p>
            <a:endParaRPr lang="de-AT" sz="1800" dirty="0"/>
          </a:p>
          <a:p>
            <a:r>
              <a:rPr lang="de-AT" dirty="0"/>
              <a:t>Ich kann am Bildschirm sehen, dass das erste Fahrzeug in ca. 4 Minuten bei Ihnen sein wird</a:t>
            </a:r>
            <a:r>
              <a:rPr lang="de-AT" dirty="0" smtClean="0"/>
              <a:t>.</a:t>
            </a:r>
          </a:p>
          <a:p>
            <a:endParaRPr lang="de-AT" sz="1800" dirty="0"/>
          </a:p>
          <a:p>
            <a:endParaRPr lang="de-AT" sz="1800" dirty="0"/>
          </a:p>
          <a:p>
            <a:r>
              <a:rPr lang="de-AT" dirty="0"/>
              <a:t>Das erste Fahrzeug wird gleich bei Ihnen sein.</a:t>
            </a: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Zuspruch Rettungsdienst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pic>
        <p:nvPicPr>
          <p:cNvPr id="7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lipse 7"/>
          <p:cNvSpPr/>
          <p:nvPr/>
        </p:nvSpPr>
        <p:spPr>
          <a:xfrm>
            <a:off x="7560000" y="3852000"/>
            <a:ext cx="612000" cy="61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AT" sz="1100" dirty="0" smtClean="0"/>
              <a:t>Gesagt</a:t>
            </a:r>
            <a:endParaRPr lang="de-AT" sz="1100" dirty="0"/>
          </a:p>
        </p:txBody>
      </p:sp>
      <p:sp>
        <p:nvSpPr>
          <p:cNvPr id="9" name="Ellipse 8"/>
          <p:cNvSpPr>
            <a:spLocks/>
          </p:cNvSpPr>
          <p:nvPr/>
        </p:nvSpPr>
        <p:spPr>
          <a:xfrm>
            <a:off x="7560000" y="2700000"/>
            <a:ext cx="612000" cy="61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AT" sz="1100" dirty="0" smtClean="0"/>
              <a:t>Gesagt</a:t>
            </a:r>
            <a:endParaRPr lang="de-AT" sz="1100" dirty="0"/>
          </a:p>
        </p:txBody>
      </p:sp>
      <p:sp>
        <p:nvSpPr>
          <p:cNvPr id="11" name="Ellipse 10"/>
          <p:cNvSpPr>
            <a:spLocks noChangeAspect="1"/>
          </p:cNvSpPr>
          <p:nvPr/>
        </p:nvSpPr>
        <p:spPr>
          <a:xfrm>
            <a:off x="7560000" y="5004000"/>
            <a:ext cx="612000" cy="6120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AT" sz="1100" dirty="0" smtClean="0"/>
              <a:t>Gesagt</a:t>
            </a:r>
            <a:endParaRPr lang="de-AT" sz="1100" dirty="0"/>
          </a:p>
        </p:txBody>
      </p:sp>
      <p:sp>
        <p:nvSpPr>
          <p:cNvPr id="12" name="Ellipse 11">
            <a:hlinkClick r:id="" action="ppaction://hlinkshowjump?jump=lastslideviewed"/>
          </p:cNvPr>
          <p:cNvSpPr/>
          <p:nvPr/>
        </p:nvSpPr>
        <p:spPr>
          <a:xfrm>
            <a:off x="1042988" y="5076000"/>
            <a:ext cx="720000" cy="7200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AT" sz="1100" dirty="0" smtClean="0">
                <a:solidFill>
                  <a:schemeClr val="tx1"/>
                </a:solidFill>
              </a:rPr>
              <a:t>Zurück</a:t>
            </a:r>
            <a:endParaRPr lang="de-AT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41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>
          <a:xfrm>
            <a:off x="0" y="4004406"/>
            <a:ext cx="9144000" cy="180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de-AT" dirty="0"/>
              <a:t>Du hast soeben geholfen, Teilnehmenden eines Erste Hilfe-Kurses eine realistische Reanimationssituation darzustellen. </a:t>
            </a:r>
          </a:p>
          <a:p>
            <a:pPr marL="0" indent="0">
              <a:buNone/>
            </a:pPr>
            <a:r>
              <a:rPr lang="de-AT" dirty="0"/>
              <a:t>Dein Anteil daran war beachtlich! Vielen Dank dafür!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sz="1400" dirty="0"/>
              <a:t>Bitte gib uns dein Feedback an </a:t>
            </a:r>
            <a:r>
              <a:rPr lang="de-AT" sz="1400" u="sng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bildungunderziehung@johanniter.de</a:t>
            </a:r>
            <a:endParaRPr lang="de-AT" sz="1400" dirty="0"/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Vielen Dank!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pic>
        <p:nvPicPr>
          <p:cNvPr id="7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K:\Bildung und Erziehung\Allgemein\Organisation\BAGEH\HLW\App\Graphiken\HLW Prüfen.png" title="Prüfe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4150800"/>
            <a:ext cx="1892300" cy="146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K:\Bildung und Erziehung\Allgemein\Organisation\BAGEH\HLW\App\Graphiken\HLW Drücke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6481" y="4190400"/>
            <a:ext cx="1951038" cy="1427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7" descr="K:\Bildung und Erziehung\Allgemein\Organisation\BAGEH\HLW\App\Graphiken\HLW Beatmen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000" y="4194000"/>
            <a:ext cx="1951038" cy="1420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4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de-AT" sz="1500" dirty="0" smtClean="0"/>
              <a:t>Diese Präsentation ist ein Beispiel für ein Ablaufschema einer Telefonreanimation.</a:t>
            </a:r>
            <a:endParaRPr lang="de-AT" sz="1500" dirty="0"/>
          </a:p>
          <a:p>
            <a:pPr marL="0" indent="0">
              <a:buNone/>
            </a:pPr>
            <a:r>
              <a:rPr lang="de-AT" sz="1500" dirty="0" smtClean="0"/>
              <a:t>Diese kann z.B. in einem Erste-Hilfe Kurs für die Demonstration der Herz-Lungen-Wiederbelebung genutzt werden und so zum einen die Teilnehmer auf ein solches Szenario vorbereiten und zum anderen eine hohe Aktivierung der Teilnehmer im Kurs fördern.</a:t>
            </a:r>
          </a:p>
          <a:p>
            <a:pPr marL="0" indent="0">
              <a:buNone/>
            </a:pPr>
            <a:endParaRPr lang="de-AT" sz="1500" dirty="0"/>
          </a:p>
          <a:p>
            <a:pPr marL="0" indent="0">
              <a:buNone/>
            </a:pPr>
            <a:r>
              <a:rPr lang="de-AT" sz="1500" dirty="0" smtClean="0"/>
              <a:t>Wichtig bei der Präsentation:</a:t>
            </a:r>
          </a:p>
          <a:p>
            <a:pPr marL="0" indent="0">
              <a:buNone/>
            </a:pPr>
            <a:r>
              <a:rPr lang="de-AT" sz="1500" dirty="0" smtClean="0"/>
              <a:t>Bitte zur Navigation </a:t>
            </a:r>
            <a:r>
              <a:rPr lang="de-AT" sz="1500" b="1" u="sng" dirty="0" smtClean="0"/>
              <a:t>ausschließlich</a:t>
            </a:r>
            <a:r>
              <a:rPr lang="de-AT" sz="1500" dirty="0" smtClean="0"/>
              <a:t> die auf den Folien angezeigten Buttons nutzen, da der Ablauf der Folien nicht immer chronologisch ist und der gewünschte Ablauf des Schemas variieren kann.</a:t>
            </a:r>
            <a:br>
              <a:rPr lang="de-AT" sz="1500" dirty="0" smtClean="0"/>
            </a:br>
            <a:r>
              <a:rPr lang="de-AT" sz="1500" dirty="0" smtClean="0"/>
              <a:t>Diese Präsentation kann den Teilnehmern gezeigt werden, primär ist es allerdings eine „Regieanweisung“ für die Erste-Hilfe-Trainer. </a:t>
            </a: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Herzlich Willkommen!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pic>
        <p:nvPicPr>
          <p:cNvPr id="7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Ellipse 12">
            <a:hlinkClick r:id="rId3" action="ppaction://hlinksldjump"/>
          </p:cNvPr>
          <p:cNvSpPr/>
          <p:nvPr/>
        </p:nvSpPr>
        <p:spPr>
          <a:xfrm>
            <a:off x="1042988" y="4859752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dirty="0" smtClean="0"/>
              <a:t>Start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7090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Die Johanniter, Guten Tag, wo genau ist der Notfallort?</a:t>
            </a:r>
          </a:p>
          <a:p>
            <a:pPr eaLnBrk="1" hangingPunct="1"/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Ihr Name bitte? </a:t>
            </a:r>
          </a:p>
          <a:p>
            <a:pPr eaLnBrk="1" hangingPunct="1"/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Sind Sie beim Patienten? - JA</a:t>
            </a:r>
          </a:p>
          <a:p>
            <a:pPr eaLnBrk="1" hangingPunct="1"/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Ist der Patient bei Bewusstsein?  -NEIN</a:t>
            </a:r>
          </a:p>
          <a:p>
            <a:pPr eaLnBrk="1" hangingPunct="1"/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Bitte legen Sie Ihr Handy/ Ihren Handapparat neben sich auf den Boden und aktivieren Sie den Lautsprecher!</a:t>
            </a:r>
          </a:p>
          <a:p>
            <a:pPr eaLnBrk="1" hangingPunct="1"/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Atmet er ? </a:t>
            </a:r>
          </a:p>
          <a:p>
            <a:pPr eaLnBrk="1" hangingPunct="1"/>
            <a:endParaRPr altLang="de-DE" dirty="0">
              <a:latin typeface="Arial" charset="0"/>
              <a:ea typeface="ＭＳ Ｐゴシック" charset="-128"/>
              <a:cs typeface="Arial" charset="0"/>
            </a:endParaRP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Einstieg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pic>
        <p:nvPicPr>
          <p:cNvPr id="7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lipse 7">
            <a:hlinkClick r:id="rId3" action="ppaction://hlinksldjump"/>
          </p:cNvPr>
          <p:cNvSpPr/>
          <p:nvPr/>
        </p:nvSpPr>
        <p:spPr>
          <a:xfrm>
            <a:off x="3600000" y="4860000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sz="1100" dirty="0" smtClean="0"/>
              <a:t>Atmung: nein</a:t>
            </a:r>
            <a:endParaRPr lang="de-AT" sz="1100" dirty="0"/>
          </a:p>
        </p:txBody>
      </p:sp>
      <p:sp>
        <p:nvSpPr>
          <p:cNvPr id="9" name="Ellipse 8">
            <a:hlinkClick r:id="rId4" action="ppaction://hlinksldjump"/>
          </p:cNvPr>
          <p:cNvSpPr/>
          <p:nvPr/>
        </p:nvSpPr>
        <p:spPr>
          <a:xfrm>
            <a:off x="1042988" y="4860000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sz="1100" dirty="0" smtClean="0"/>
              <a:t>Atmung: unklar</a:t>
            </a:r>
            <a:endParaRPr lang="de-AT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Hören Sie mir genau zu. Legen Sie ihn mit dem Rücken flach auf den Boden und entfernen Sie alles unter seinem Kopf.</a:t>
            </a:r>
          </a:p>
          <a:p>
            <a:pPr eaLnBrk="1" hangingPunct="1"/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Knien Sie sich neben ihm </a:t>
            </a:r>
            <a:r>
              <a:rPr lang="de-DE" altLang="de-DE" dirty="0" smtClean="0">
                <a:latin typeface="Arial" charset="0"/>
                <a:ea typeface="ＭＳ Ｐゴシック" charset="-128"/>
                <a:cs typeface="Arial" charset="0"/>
              </a:rPr>
              <a:t>nieder. Können </a:t>
            </a:r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Sie </a:t>
            </a:r>
            <a:r>
              <a:rPr lang="de-DE" altLang="de-DE" dirty="0" smtClean="0">
                <a:latin typeface="Arial" charset="0"/>
                <a:ea typeface="ＭＳ Ｐゴシック" charset="-128"/>
                <a:cs typeface="Arial" charset="0"/>
              </a:rPr>
              <a:t>von außen Prothesen, Nahrungsreste </a:t>
            </a:r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oder Erbrochenes </a:t>
            </a:r>
            <a:r>
              <a:rPr lang="de-DE" altLang="de-DE" dirty="0" smtClean="0">
                <a:latin typeface="Arial" charset="0"/>
                <a:ea typeface="ＭＳ Ｐゴシック" charset="-128"/>
                <a:cs typeface="Arial" charset="0"/>
              </a:rPr>
              <a:t>in seinem Mund erkennen? </a:t>
            </a:r>
            <a:endParaRPr lang="de-DE" altLang="de-DE" dirty="0">
              <a:latin typeface="Arial" charset="0"/>
              <a:ea typeface="ＭＳ Ｐゴシック" charset="-128"/>
              <a:cs typeface="Arial" charset="0"/>
            </a:endParaRPr>
          </a:p>
          <a:p>
            <a:pPr eaLnBrk="1" hangingPunct="1"/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Ist irgendetwas im Mund?</a:t>
            </a:r>
          </a:p>
          <a:p>
            <a:pPr eaLnBrk="1" hangingPunct="1"/>
            <a:endParaRPr altLang="de-DE" dirty="0">
              <a:latin typeface="Arial" charset="0"/>
              <a:ea typeface="ＭＳ Ｐゴシック" charset="-128"/>
              <a:cs typeface="Arial" charset="0"/>
            </a:endParaRP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Atemwege prüfen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sp>
        <p:nvSpPr>
          <p:cNvPr id="9" name="Ellipse 8">
            <a:hlinkClick r:id="rId2" action="ppaction://hlinksldjump"/>
          </p:cNvPr>
          <p:cNvSpPr/>
          <p:nvPr/>
        </p:nvSpPr>
        <p:spPr>
          <a:xfrm>
            <a:off x="3600000" y="4859752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dirty="0" smtClean="0"/>
              <a:t>Nein</a:t>
            </a:r>
            <a:endParaRPr lang="de-AT" dirty="0"/>
          </a:p>
        </p:txBody>
      </p:sp>
      <p:sp>
        <p:nvSpPr>
          <p:cNvPr id="11" name="Ellipse 10">
            <a:hlinkClick r:id="rId3" action="ppaction://hlinksldjump"/>
          </p:cNvPr>
          <p:cNvSpPr/>
          <p:nvPr/>
        </p:nvSpPr>
        <p:spPr>
          <a:xfrm>
            <a:off x="1042988" y="4859752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dirty="0" smtClean="0"/>
              <a:t>Ja</a:t>
            </a:r>
            <a:endParaRPr lang="de-AT" dirty="0"/>
          </a:p>
        </p:txBody>
      </p:sp>
      <p:pic>
        <p:nvPicPr>
          <p:cNvPr id="13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4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Drehen Sie seinen Kopf zur Seite und säubern Sie </a:t>
            </a:r>
            <a:r>
              <a:rPr lang="de-DE" altLang="de-DE" dirty="0" smtClean="0">
                <a:latin typeface="Arial" charset="0"/>
                <a:ea typeface="ＭＳ Ｐゴシック" charset="-128"/>
                <a:cs typeface="Arial" charset="0"/>
              </a:rPr>
              <a:t>seinen Mund </a:t>
            </a:r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und Nase</a:t>
            </a:r>
            <a:r>
              <a:rPr lang="de-DE" altLang="de-DE" dirty="0" smtClean="0">
                <a:latin typeface="Arial" charset="0"/>
                <a:ea typeface="ＭＳ Ｐゴシック" charset="-128"/>
                <a:cs typeface="Arial" charset="0"/>
              </a:rPr>
              <a:t>.</a:t>
            </a:r>
            <a:endParaRPr lang="de-DE" altLang="de-DE" dirty="0">
              <a:latin typeface="Arial" charset="0"/>
              <a:ea typeface="ＭＳ Ｐゴシック" charset="-128"/>
              <a:cs typeface="Arial" charset="0"/>
            </a:endParaRPr>
          </a:p>
          <a:p>
            <a:pPr eaLnBrk="1" hangingPunct="1"/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(Es macht </a:t>
            </a:r>
            <a:r>
              <a:rPr lang="de-DE" altLang="de-DE" dirty="0" smtClean="0">
                <a:latin typeface="Arial" charset="0"/>
                <a:ea typeface="ＭＳ Ｐゴシック" charset="-128"/>
                <a:cs typeface="Arial" charset="0"/>
              </a:rPr>
              <a:t>nichts, </a:t>
            </a:r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wenn etwas Flüssigkeit drinnen bleibt)</a:t>
            </a: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Atemwege freimachen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sp>
        <p:nvSpPr>
          <p:cNvPr id="7" name="Ellipse 6">
            <a:hlinkClick r:id="rId2" action="ppaction://hlinksldjump"/>
          </p:cNvPr>
          <p:cNvSpPr/>
          <p:nvPr/>
        </p:nvSpPr>
        <p:spPr>
          <a:xfrm>
            <a:off x="1042988" y="4859752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dirty="0" smtClean="0"/>
              <a:t>weiter</a:t>
            </a:r>
            <a:endParaRPr lang="de-AT" dirty="0"/>
          </a:p>
        </p:txBody>
      </p:sp>
      <p:pic>
        <p:nvPicPr>
          <p:cNvPr id="8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4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Legen Sie jetzt Ihre Hand an seine Stirn und Ihre andere Hand an seinen Unterkiefer, überstrecken Sie den Kopf nun nach hinten. </a:t>
            </a:r>
          </a:p>
          <a:p>
            <a:pPr eaLnBrk="1" hangingPunct="1"/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Legen Sie Ihr Ohr an seinen Mund und schauen </a:t>
            </a:r>
            <a:r>
              <a:rPr lang="de-DE" altLang="de-DE" dirty="0" smtClean="0">
                <a:latin typeface="Arial" charset="0"/>
                <a:ea typeface="ＭＳ Ｐゴシック" charset="-128"/>
                <a:cs typeface="Arial" charset="0"/>
              </a:rPr>
              <a:t>Sie in </a:t>
            </a:r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Richtung Brustkorb. </a:t>
            </a:r>
          </a:p>
          <a:p>
            <a:pPr eaLnBrk="1" hangingPunct="1"/>
            <a:r>
              <a:rPr lang="de-DE" altLang="de-DE" dirty="0">
                <a:latin typeface="Arial" charset="0"/>
                <a:ea typeface="ＭＳ Ｐゴシック" charset="-128"/>
                <a:cs typeface="Arial" charset="0"/>
              </a:rPr>
              <a:t>Können Sie die Atmung sehen, fühlen oder hören?</a:t>
            </a:r>
          </a:p>
          <a:p>
            <a:pPr eaLnBrk="1" hangingPunct="1"/>
            <a:endParaRPr lang="de-DE" altLang="de-DE" dirty="0">
              <a:latin typeface="Arial" charset="0"/>
              <a:ea typeface="ＭＳ Ｐゴシック" charset="-128"/>
              <a:cs typeface="Arial" charset="0"/>
            </a:endParaRP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Atmung prüfen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sp>
        <p:nvSpPr>
          <p:cNvPr id="7" name="Ellipse 6">
            <a:hlinkClick r:id="rId2" action="ppaction://hlinksldjump"/>
          </p:cNvPr>
          <p:cNvSpPr/>
          <p:nvPr/>
        </p:nvSpPr>
        <p:spPr>
          <a:xfrm>
            <a:off x="3600000" y="4860000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sz="1200" dirty="0" smtClean="0"/>
              <a:t>Nein</a:t>
            </a:r>
            <a:endParaRPr lang="de-AT" sz="1200" dirty="0"/>
          </a:p>
        </p:txBody>
      </p:sp>
      <p:sp>
        <p:nvSpPr>
          <p:cNvPr id="8" name="Ellipse 7">
            <a:hlinkClick r:id="rId3" action="ppaction://hlinksldjump"/>
          </p:cNvPr>
          <p:cNvSpPr/>
          <p:nvPr/>
        </p:nvSpPr>
        <p:spPr>
          <a:xfrm>
            <a:off x="1042988" y="4860000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sz="1100" dirty="0" smtClean="0"/>
              <a:t>Ungewiss/wenig</a:t>
            </a:r>
            <a:endParaRPr lang="de-AT" sz="1100" dirty="0"/>
          </a:p>
        </p:txBody>
      </p:sp>
      <p:pic>
        <p:nvPicPr>
          <p:cNvPr id="9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4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de-AT" dirty="0"/>
              <a:t>Schauen Sie ihn ganz genau an. Sagen Sie mir </a:t>
            </a:r>
            <a:r>
              <a:rPr lang="de-AT" dirty="0" smtClean="0"/>
              <a:t>genau, </a:t>
            </a:r>
            <a:r>
              <a:rPr lang="de-AT" dirty="0"/>
              <a:t>was Sie sehen und hören. </a:t>
            </a:r>
          </a:p>
          <a:p>
            <a:r>
              <a:rPr lang="de-AT" dirty="0"/>
              <a:t>Hören Sie mir genau zu. Ich möchte, dass Sie mir jedes Mal Bescheid sagen, wenn er atmet. Fangen Sie jetzt damit an. </a:t>
            </a:r>
            <a:r>
              <a:rPr lang="de-AT" i="1" dirty="0"/>
              <a:t>(Achtung Zeit mitstoppen)</a:t>
            </a:r>
          </a:p>
          <a:p>
            <a:endParaRPr lang="de-AT" dirty="0"/>
          </a:p>
          <a:p>
            <a:r>
              <a:rPr lang="de-AT" i="1" dirty="0"/>
              <a:t>&gt; 10sek. Intervall  oder wenn Atmung „komisch“ ist = AGONAL </a:t>
            </a:r>
            <a:r>
              <a:rPr lang="de-AT" i="1" dirty="0">
                <a:sym typeface="Wingdings" panose="05000000000000000000" pitchFamily="2" charset="2"/>
              </a:rPr>
              <a:t> Reanimation</a:t>
            </a:r>
            <a:endParaRPr lang="de-AT" i="1" dirty="0"/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Bewertung der Atmung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sp>
        <p:nvSpPr>
          <p:cNvPr id="7" name="Ellipse 6">
            <a:hlinkClick r:id="rId2" action="ppaction://hlinksldjump"/>
          </p:cNvPr>
          <p:cNvSpPr/>
          <p:nvPr/>
        </p:nvSpPr>
        <p:spPr>
          <a:xfrm>
            <a:off x="1045034" y="4860000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dirty="0" smtClean="0"/>
              <a:t>weiter</a:t>
            </a:r>
            <a:endParaRPr lang="de-AT" dirty="0"/>
          </a:p>
        </p:txBody>
      </p:sp>
      <p:pic>
        <p:nvPicPr>
          <p:cNvPr id="8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74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sz="1800" dirty="0">
                <a:latin typeface="Arial" charset="0"/>
                <a:ea typeface="ＭＳ Ｐゴシック" charset="-128"/>
                <a:cs typeface="Arial" charset="0"/>
              </a:rPr>
              <a:t>Hören Sie mir genau zu. Legen Sie Ihn mit dem Rücken flach auf den Boden und entfernen Sie alles unter seinem Kopf. Entkleiden Sie den Brustkorb.</a:t>
            </a:r>
          </a:p>
          <a:p>
            <a:pPr eaLnBrk="1" hangingPunct="1"/>
            <a:r>
              <a:rPr lang="de-DE" altLang="de-DE" sz="1800" dirty="0" smtClean="0">
                <a:latin typeface="Arial" charset="0"/>
                <a:ea typeface="ＭＳ Ｐゴシック" charset="-128"/>
                <a:cs typeface="Arial" charset="0"/>
              </a:rPr>
              <a:t>Wenn eine andere Person anwesend ist, beauftragen Sie </a:t>
            </a:r>
            <a:r>
              <a:rPr lang="de-DE" altLang="de-DE" sz="1800" dirty="0" smtClean="0">
                <a:latin typeface="Arial" charset="0"/>
                <a:ea typeface="ＭＳ Ｐゴシック" charset="-128"/>
                <a:cs typeface="Arial" charset="0"/>
              </a:rPr>
              <a:t>diese, </a:t>
            </a:r>
            <a:r>
              <a:rPr lang="de-DE" altLang="de-DE" sz="1800" dirty="0" smtClean="0">
                <a:latin typeface="Arial" charset="0"/>
                <a:ea typeface="ＭＳ Ｐゴシック" charset="-128"/>
                <a:cs typeface="Arial" charset="0"/>
              </a:rPr>
              <a:t>einen AED zu holen.</a:t>
            </a:r>
          </a:p>
          <a:p>
            <a:pPr eaLnBrk="1" hangingPunct="1"/>
            <a:r>
              <a:rPr lang="de-DE" altLang="de-DE" sz="1800" dirty="0" smtClean="0">
                <a:latin typeface="Arial" charset="0"/>
                <a:ea typeface="ＭＳ Ｐゴシック" charset="-128"/>
                <a:cs typeface="Arial" charset="0"/>
              </a:rPr>
              <a:t>Ich </a:t>
            </a:r>
            <a:r>
              <a:rPr lang="de-DE" altLang="de-DE" sz="1800" dirty="0">
                <a:latin typeface="Arial" charset="0"/>
                <a:ea typeface="ＭＳ Ｐゴシック" charset="-128"/>
                <a:cs typeface="Arial" charset="0"/>
              </a:rPr>
              <a:t>werde Ihnen jetzt die Herzdruckmassage erklären. </a:t>
            </a:r>
          </a:p>
          <a:p>
            <a:pPr eaLnBrk="1" hangingPunct="1"/>
            <a:r>
              <a:rPr lang="de-DE" altLang="de-DE" sz="1800" dirty="0">
                <a:latin typeface="Arial" charset="0"/>
                <a:ea typeface="ＭＳ Ｐゴシック" charset="-128"/>
                <a:cs typeface="Arial" charset="0"/>
              </a:rPr>
              <a:t>Legen Sie einen Ihrer Handballen auf die Mitte seines Brustkorbes, genau zwischen die Brustwarzen. Legen Sie den anderen Handballen auf den Handrücken der ersten Hand</a:t>
            </a: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Druckpunkt aufsuchen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pic>
        <p:nvPicPr>
          <p:cNvPr id="7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lipse 7">
            <a:hlinkClick r:id="rId3" action="ppaction://hlinksldjump"/>
          </p:cNvPr>
          <p:cNvSpPr/>
          <p:nvPr/>
        </p:nvSpPr>
        <p:spPr>
          <a:xfrm>
            <a:off x="1042988" y="4860000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dirty="0"/>
              <a:t>w</a:t>
            </a:r>
            <a:r>
              <a:rPr lang="de-AT" dirty="0" smtClean="0"/>
              <a:t>eiter</a:t>
            </a:r>
          </a:p>
        </p:txBody>
      </p:sp>
    </p:spTree>
    <p:extLst>
      <p:ext uri="{BB962C8B-B14F-4D97-AF65-F5344CB8AC3E}">
        <p14:creationId xmlns:p14="http://schemas.microsoft.com/office/powerpoint/2010/main" val="41274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altLang="de-DE" dirty="0" smtClean="0">
                <a:latin typeface="Arial" charset="0"/>
                <a:cs typeface="Arial" charset="0"/>
              </a:rPr>
              <a:t>Telefonreanimation</a:t>
            </a:r>
            <a:endParaRPr altLang="de-DE" dirty="0" smtClean="0">
              <a:latin typeface="Arial" charset="0"/>
              <a:cs typeface="Arial" charset="0"/>
            </a:endParaRPr>
          </a:p>
        </p:txBody>
      </p:sp>
      <p:sp>
        <p:nvSpPr>
          <p:cNvPr id="7171" name="Textplatzhalter 2"/>
          <p:cNvSpPr>
            <a:spLocks noGrp="1"/>
          </p:cNvSpPr>
          <p:nvPr>
            <p:ph type="body" sz="quarter" idx="12"/>
          </p:nvPr>
        </p:nvSpPr>
        <p:spPr bwMode="auto">
          <a:xfrm>
            <a:off x="1042988" y="2024063"/>
            <a:ext cx="7834312" cy="36004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de-AT" dirty="0"/>
              <a:t>Drücken Sie nun den Brustkorb </a:t>
            </a:r>
            <a:r>
              <a:rPr lang="de-AT" b="1" dirty="0"/>
              <a:t>5cm</a:t>
            </a:r>
            <a:r>
              <a:rPr lang="de-AT" dirty="0"/>
              <a:t> tief ein – dabei darf nur die </a:t>
            </a:r>
            <a:r>
              <a:rPr lang="de-AT" b="1" dirty="0"/>
              <a:t>untere</a:t>
            </a:r>
            <a:r>
              <a:rPr lang="de-AT" dirty="0"/>
              <a:t> Hand den Brustkorb berühren. </a:t>
            </a:r>
            <a:r>
              <a:rPr lang="de-AT" b="1" dirty="0"/>
              <a:t>Hören </a:t>
            </a:r>
            <a:r>
              <a:rPr lang="de-AT" dirty="0"/>
              <a:t>Sie mir jetzt </a:t>
            </a:r>
            <a:r>
              <a:rPr lang="de-AT" b="1" dirty="0"/>
              <a:t>genau zu</a:t>
            </a:r>
            <a:r>
              <a:rPr lang="de-AT" dirty="0"/>
              <a:t>.</a:t>
            </a:r>
          </a:p>
        </p:txBody>
      </p:sp>
      <p:sp>
        <p:nvSpPr>
          <p:cNvPr id="7172" name="Textplatzhalter 3"/>
          <p:cNvSpPr>
            <a:spLocks noGrp="1"/>
          </p:cNvSpPr>
          <p:nvPr>
            <p:ph type="body" sz="quarter" idx="13"/>
          </p:nvPr>
        </p:nvSpPr>
        <p:spPr bwMode="auto">
          <a:xfrm>
            <a:off x="573088" y="1304925"/>
            <a:ext cx="8316912" cy="3603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de-DE" altLang="de-DE" dirty="0" smtClean="0">
                <a:latin typeface="Arial" charset="0"/>
                <a:cs typeface="Arial" charset="0"/>
              </a:rPr>
              <a:t>Herzdruckmassage</a:t>
            </a:r>
          </a:p>
        </p:txBody>
      </p:sp>
      <p:sp>
        <p:nvSpPr>
          <p:cNvPr id="7174" name="Datumsplatzhalter 7"/>
          <p:cNvSpPr>
            <a:spLocks noGrp="1"/>
          </p:cNvSpPr>
          <p:nvPr>
            <p:ph type="dt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54346F75-CA78-479C-9847-8957AC52F5B7}" type="datetime1">
              <a:rPr lang="de-DE" altLang="de-DE" smtClean="0">
                <a:solidFill>
                  <a:srgbClr val="7F7F7F"/>
                </a:solidFill>
              </a:rPr>
              <a:pPr eaLnBrk="1" hangingPunct="1"/>
              <a:t>09.01.2019</a:t>
            </a:fld>
            <a:endParaRPr lang="de-DE" altLang="de-DE" smtClean="0">
              <a:solidFill>
                <a:srgbClr val="7F7F7F"/>
              </a:solidFill>
            </a:endParaRPr>
          </a:p>
        </p:txBody>
      </p:sp>
      <p:pic>
        <p:nvPicPr>
          <p:cNvPr id="7" name="Picture 4" descr="K:\Bildung und Erziehung\Allgemein\Organisation\BAGEH\HLW\App\Graphiken\Button Notruf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643" y="-8731"/>
            <a:ext cx="1463675" cy="1506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llipse 7">
            <a:hlinkClick r:id="rId3" action="ppaction://hlinksldjump"/>
          </p:cNvPr>
          <p:cNvSpPr/>
          <p:nvPr/>
        </p:nvSpPr>
        <p:spPr>
          <a:xfrm>
            <a:off x="1044000" y="4858214"/>
            <a:ext cx="936104" cy="936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AT" dirty="0" smtClean="0"/>
              <a:t>weiter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274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folie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899</Words>
  <Application>Microsoft Office PowerPoint</Application>
  <PresentationFormat>Bildschirmpräsentation (4:3)</PresentationFormat>
  <Paragraphs>145</Paragraphs>
  <Slides>18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19" baseType="lpstr">
      <vt:lpstr>Masterfolie</vt:lpstr>
      <vt:lpstr>Telefonreanimation</vt:lpstr>
      <vt:lpstr>Telefonreanimation</vt:lpstr>
      <vt:lpstr>Telefonreanimation</vt:lpstr>
      <vt:lpstr>Telefonreanimation</vt:lpstr>
      <vt:lpstr>Telefonreanimation</vt:lpstr>
      <vt:lpstr>Telefonreanimation</vt:lpstr>
      <vt:lpstr>Telefonreanimation</vt:lpstr>
      <vt:lpstr>Telefonreanimation</vt:lpstr>
      <vt:lpstr>Telefonreanimation</vt:lpstr>
      <vt:lpstr>Telefonreanimation</vt:lpstr>
      <vt:lpstr>Telefonreanimation</vt:lpstr>
      <vt:lpstr>Telefonreanimation</vt:lpstr>
      <vt:lpstr>Telefonreanimation</vt:lpstr>
      <vt:lpstr>Telefonreanimation</vt:lpstr>
      <vt:lpstr>Telefonreanimation</vt:lpstr>
      <vt:lpstr>Telefonreanimation</vt:lpstr>
      <vt:lpstr>Telefonreanimation</vt:lpstr>
      <vt:lpstr>Telefonreanimation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Susanne von Hatten</dc:creator>
  <cp:lastModifiedBy>Lange, Klaus</cp:lastModifiedBy>
  <cp:revision>46</cp:revision>
  <dcterms:created xsi:type="dcterms:W3CDTF">2013-02-26T18:58:41Z</dcterms:created>
  <dcterms:modified xsi:type="dcterms:W3CDTF">2019-01-09T09:58:25Z</dcterms:modified>
</cp:coreProperties>
</file>